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68" r:id="rId2"/>
    <p:sldId id="533" r:id="rId3"/>
    <p:sldId id="545" r:id="rId4"/>
    <p:sldId id="546" r:id="rId5"/>
    <p:sldId id="534" r:id="rId6"/>
    <p:sldId id="535" r:id="rId7"/>
    <p:sldId id="538" r:id="rId8"/>
    <p:sldId id="539" r:id="rId9"/>
    <p:sldId id="540" r:id="rId10"/>
    <p:sldId id="541" r:id="rId11"/>
    <p:sldId id="542" r:id="rId12"/>
    <p:sldId id="543" r:id="rId13"/>
    <p:sldId id="544" r:id="rId14"/>
    <p:sldId id="547" r:id="rId15"/>
    <p:sldId id="264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DAVID BENAVIDES SANCHEZ" initials="DDBS" lastIdx="1" clrIdx="0">
    <p:extLst>
      <p:ext uri="{19B8F6BF-5375-455C-9EA6-DF929625EA0E}">
        <p15:presenceInfo xmlns:p15="http://schemas.microsoft.com/office/powerpoint/2012/main" userId="DANIEL DAVID BENAVIDES SANCH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FFFFFF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0472C-E42D-409B-8C27-DB2E802EEC81}" v="33" dt="2022-10-19T17:09:15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63" d="100"/>
          <a:sy n="63" d="100"/>
        </p:scale>
        <p:origin x="92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509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3/10/2023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es/nosql-explained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869942" y="2201317"/>
            <a:ext cx="6453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01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Introduccion a NoSQL</a:t>
            </a:r>
            <a:endParaRPr lang="es-ES" sz="36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064021" y="3578275"/>
            <a:ext cx="6065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001" sz="3600" b="1" dirty="0">
                <a:solidFill>
                  <a:srgbClr val="38AA00"/>
                </a:solidFill>
                <a:latin typeface="Work Sans" pitchFamily="2" charset="77"/>
              </a:rPr>
              <a:t>Instructor:</a:t>
            </a:r>
          </a:p>
          <a:p>
            <a:pPr algn="ctr"/>
            <a:r>
              <a:rPr lang="en-001" sz="3600" b="1" dirty="0">
                <a:solidFill>
                  <a:srgbClr val="00324D"/>
                </a:solidFill>
                <a:latin typeface="Work Sans" pitchFamily="2" charset="77"/>
              </a:rPr>
              <a:t>Carlos Daniel Gomez Daza</a:t>
            </a:r>
            <a:endParaRPr lang="es-ES" sz="3600" b="1" dirty="0">
              <a:solidFill>
                <a:srgbClr val="00324D"/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pPr lvl="0"/>
            <a:r>
              <a:rPr lang="en-001" b="1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Bases de datos clave-valor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7" name="object 4"/>
          <p:cNvSpPr txBox="1"/>
          <p:nvPr/>
        </p:nvSpPr>
        <p:spPr>
          <a:xfrm>
            <a:off x="335280" y="1821345"/>
            <a:ext cx="4983480" cy="3915614"/>
          </a:xfrm>
          <a:prstGeom prst="rect">
            <a:avLst/>
          </a:prstGeom>
        </p:spPr>
        <p:txBody>
          <a:bodyPr vert="horz" wrap="square" lIns="0" tIns="11865" rIns="0" bIns="0" rtlCol="0">
            <a:spAutoFit/>
          </a:bodyPr>
          <a:lstStyle>
            <a:defPPr>
              <a:defRPr lang="es-CO"/>
            </a:defPPr>
            <a:lvl1pPr marL="467879" marR="4746" indent="-457200" algn="just">
              <a:lnSpc>
                <a:spcPct val="100000"/>
              </a:lnSpc>
              <a:spcBef>
                <a:spcPts val="93"/>
              </a:spcBef>
              <a:buClr>
                <a:srgbClr val="39A900"/>
              </a:buClr>
              <a:buFont typeface="Arial" panose="020B0604020202020204" pitchFamily="34" charset="0"/>
              <a:buChar char="•"/>
              <a:defRPr sz="3363" spc="61">
                <a:solidFill>
                  <a:srgbClr val="00202B"/>
                </a:solidFill>
                <a:latin typeface="Trebuchet MS"/>
                <a:cs typeface="Trebuchet MS"/>
              </a:defRPr>
            </a:lvl1pPr>
          </a:lstStyle>
          <a:p>
            <a:r>
              <a:rPr sz="2800" dirty="0" smtClean="0"/>
              <a:t>Son las bases de </a:t>
            </a:r>
            <a:r>
              <a:rPr sz="2800" dirty="0" err="1" smtClean="0"/>
              <a:t>datos</a:t>
            </a:r>
            <a:r>
              <a:rPr sz="2800" dirty="0" smtClean="0"/>
              <a:t> NoSQL  </a:t>
            </a:r>
            <a:r>
              <a:rPr sz="2800" dirty="0" err="1" smtClean="0"/>
              <a:t>más</a:t>
            </a:r>
            <a:r>
              <a:rPr sz="2800" dirty="0" smtClean="0"/>
              <a:t> simples. </a:t>
            </a:r>
            <a:endParaRPr lang="es-CO" sz="2800" dirty="0" smtClean="0"/>
          </a:p>
          <a:p>
            <a:r>
              <a:rPr sz="2800" dirty="0" err="1" smtClean="0"/>
              <a:t>Cada</a:t>
            </a:r>
            <a:r>
              <a:rPr lang="es-CO" sz="2800" dirty="0" smtClean="0"/>
              <a:t> </a:t>
            </a:r>
            <a:r>
              <a:rPr sz="2800" dirty="0" err="1" smtClean="0"/>
              <a:t>elemento</a:t>
            </a:r>
            <a:r>
              <a:rPr lang="es-CO" sz="2800" dirty="0" smtClean="0"/>
              <a:t> </a:t>
            </a:r>
            <a:r>
              <a:rPr sz="2800" dirty="0" smtClean="0"/>
              <a:t>de</a:t>
            </a:r>
            <a:r>
              <a:rPr lang="es-CO" sz="2800" dirty="0" smtClean="0"/>
              <a:t> </a:t>
            </a:r>
            <a:r>
              <a:rPr sz="2800" dirty="0" smtClean="0"/>
              <a:t>la base de </a:t>
            </a:r>
            <a:r>
              <a:rPr sz="2800" dirty="0" err="1" smtClean="0"/>
              <a:t>datos</a:t>
            </a:r>
            <a:r>
              <a:rPr sz="2800" dirty="0" smtClean="0"/>
              <a:t> se </a:t>
            </a:r>
            <a:r>
              <a:rPr sz="2800" dirty="0" err="1" smtClean="0"/>
              <a:t>almacena</a:t>
            </a:r>
            <a:r>
              <a:rPr lang="es-CO" sz="2800" dirty="0" smtClean="0"/>
              <a:t> </a:t>
            </a:r>
            <a:r>
              <a:rPr sz="2800" dirty="0" err="1" smtClean="0"/>
              <a:t>como</a:t>
            </a:r>
            <a:r>
              <a:rPr sz="2800" dirty="0" smtClean="0"/>
              <a:t> </a:t>
            </a:r>
            <a:r>
              <a:rPr lang="es-CO" sz="2800" dirty="0" smtClean="0"/>
              <a:t>el</a:t>
            </a:r>
            <a:r>
              <a:rPr sz="2800" dirty="0" smtClean="0"/>
              <a:t> </a:t>
            </a:r>
            <a:r>
              <a:rPr sz="2800" dirty="0" err="1" smtClean="0"/>
              <a:t>nombre</a:t>
            </a:r>
            <a:r>
              <a:rPr sz="2800" dirty="0" smtClean="0"/>
              <a:t> de </a:t>
            </a:r>
            <a:r>
              <a:rPr lang="es-CO" sz="2800" dirty="0" smtClean="0"/>
              <a:t>un </a:t>
            </a:r>
            <a:r>
              <a:rPr sz="2800" dirty="0" err="1" smtClean="0"/>
              <a:t>atributo</a:t>
            </a:r>
            <a:r>
              <a:rPr sz="2800" dirty="0" smtClean="0"/>
              <a:t> (o</a:t>
            </a:r>
            <a:r>
              <a:rPr lang="es-CO" sz="2800" dirty="0" smtClean="0"/>
              <a:t> </a:t>
            </a:r>
            <a:r>
              <a:rPr sz="2800" dirty="0" smtClean="0"/>
              <a:t>«clave») junto con </a:t>
            </a:r>
            <a:r>
              <a:rPr sz="2800" dirty="0" err="1" smtClean="0"/>
              <a:t>su</a:t>
            </a:r>
            <a:r>
              <a:rPr sz="2800" dirty="0" smtClean="0"/>
              <a:t> valor</a:t>
            </a:r>
            <a:r>
              <a:rPr lang="es-CO" sz="2800" dirty="0" smtClean="0"/>
              <a:t>.</a:t>
            </a:r>
          </a:p>
          <a:p>
            <a:r>
              <a:rPr lang="es-MX" sz="2800" dirty="0" smtClean="0"/>
              <a:t>Los ejemplos incluyen </a:t>
            </a:r>
            <a:r>
              <a:rPr lang="es-MX" sz="2800" dirty="0" err="1" smtClean="0"/>
              <a:t>Riak</a:t>
            </a:r>
            <a:r>
              <a:rPr lang="es-MX" sz="2800" dirty="0" smtClean="0"/>
              <a:t>, </a:t>
            </a:r>
            <a:r>
              <a:rPr lang="es-MX" sz="2800" dirty="0" err="1" smtClean="0"/>
              <a:t>Voldemort</a:t>
            </a:r>
            <a:r>
              <a:rPr lang="es-MX" sz="2800" dirty="0" smtClean="0"/>
              <a:t> y </a:t>
            </a:r>
            <a:r>
              <a:rPr lang="es-MX" sz="2800" dirty="0" err="1" smtClean="0"/>
              <a:t>Redis</a:t>
            </a:r>
            <a:r>
              <a:rPr lang="es-MX" sz="2800" dirty="0" smtClean="0"/>
              <a:t>.</a:t>
            </a:r>
            <a:endParaRPr sz="28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217" y="2003587"/>
            <a:ext cx="5681808" cy="35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3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pPr lvl="0"/>
            <a:r>
              <a:rPr lang="en-001" b="1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Ejemplo de bases de datos clave-valor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63" y="1706434"/>
            <a:ext cx="8876545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5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1125"/>
            <a:ext cx="10515600" cy="1325563"/>
          </a:xfrm>
        </p:spPr>
        <p:txBody>
          <a:bodyPr/>
          <a:lstStyle/>
          <a:p>
            <a:r>
              <a:rPr lang="es-MX" b="1" dirty="0">
                <a:solidFill>
                  <a:schemeClr val="bg1"/>
                </a:solidFill>
                <a:latin typeface="+mn-lt"/>
              </a:rPr>
              <a:t>Bases de datos de columna </a:t>
            </a:r>
            <a:r>
              <a:rPr lang="es-MX" b="1" dirty="0" smtClean="0">
                <a:solidFill>
                  <a:schemeClr val="bg1"/>
                </a:solidFill>
                <a:latin typeface="+mn-lt"/>
              </a:rPr>
              <a:t>ancha</a:t>
            </a:r>
            <a:endParaRPr lang="es-CO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574396" y="1645236"/>
            <a:ext cx="5640387" cy="4695251"/>
          </a:xfrm>
          <a:prstGeom prst="rect">
            <a:avLst/>
          </a:prstGeom>
        </p:spPr>
        <p:txBody>
          <a:bodyPr vert="horz" wrap="square" lIns="0" tIns="11865" rIns="0" bIns="0" rtlCol="0">
            <a:spAutoFit/>
          </a:bodyPr>
          <a:lstStyle>
            <a:defPPr>
              <a:defRPr lang="es-CO"/>
            </a:defPPr>
            <a:lvl1pPr marL="467879" marR="4746" indent="-457200" algn="just">
              <a:lnSpc>
                <a:spcPct val="100000"/>
              </a:lnSpc>
              <a:spcBef>
                <a:spcPts val="93"/>
              </a:spcBef>
              <a:buClr>
                <a:srgbClr val="39A900"/>
              </a:buClr>
              <a:buFont typeface="Arial" panose="020B0604020202020204" pitchFamily="34" charset="0"/>
              <a:buChar char="•"/>
              <a:defRPr sz="3363" spc="61">
                <a:solidFill>
                  <a:srgbClr val="00202B"/>
                </a:solidFill>
                <a:latin typeface="Trebuchet MS"/>
                <a:cs typeface="Trebuchet MS"/>
              </a:defRPr>
            </a:lvl1pPr>
          </a:lstStyle>
          <a:p>
            <a:r>
              <a:rPr lang="es-CO" dirty="0"/>
              <a:t>A</a:t>
            </a:r>
            <a:r>
              <a:rPr dirty="0" err="1"/>
              <a:t>lmacenan</a:t>
            </a:r>
            <a:r>
              <a:rPr dirty="0"/>
              <a:t> los datos </a:t>
            </a:r>
            <a:r>
              <a:rPr dirty="0" err="1"/>
              <a:t>en</a:t>
            </a:r>
            <a:r>
              <a:rPr dirty="0"/>
              <a:t>  </a:t>
            </a:r>
            <a:r>
              <a:rPr dirty="0" err="1"/>
              <a:t>columnas</a:t>
            </a:r>
            <a:r>
              <a:rPr lang="es-CO" dirty="0"/>
              <a:t> juntas</a:t>
            </a:r>
            <a:r>
              <a:rPr dirty="0"/>
              <a:t>, en lugar de </a:t>
            </a:r>
            <a:r>
              <a:rPr dirty="0" err="1"/>
              <a:t>ﬁlas</a:t>
            </a:r>
            <a:r>
              <a:rPr lang="es-CO" dirty="0"/>
              <a:t> </a:t>
            </a:r>
          </a:p>
          <a:p>
            <a:r>
              <a:rPr lang="es-MX" dirty="0"/>
              <a:t>Permiten  realizar consultas en grandes  conjuntos de datos</a:t>
            </a:r>
          </a:p>
          <a:p>
            <a:r>
              <a:rPr lang="pt-BR" dirty="0"/>
              <a:t>Entre </a:t>
            </a:r>
            <a:r>
              <a:rPr lang="pt-BR" dirty="0" err="1"/>
              <a:t>los</a:t>
            </a:r>
            <a:r>
              <a:rPr lang="pt-BR" dirty="0"/>
              <a:t> </a:t>
            </a:r>
            <a:r>
              <a:rPr lang="pt-BR" dirty="0" err="1"/>
              <a:t>ejemplos</a:t>
            </a:r>
            <a:r>
              <a:rPr lang="pt-BR" dirty="0"/>
              <a:t> se </a:t>
            </a:r>
            <a:r>
              <a:rPr lang="pt-BR" dirty="0" err="1"/>
              <a:t>incluyen</a:t>
            </a:r>
            <a:r>
              <a:rPr lang="pt-BR" dirty="0"/>
              <a:t> bases de </a:t>
            </a:r>
            <a:r>
              <a:rPr lang="pt-BR" dirty="0" err="1"/>
              <a:t>datos</a:t>
            </a:r>
            <a:r>
              <a:rPr lang="pt-BR" dirty="0"/>
              <a:t> como  Cassandra o </a:t>
            </a:r>
            <a:r>
              <a:rPr lang="pt-BR" dirty="0" err="1"/>
              <a:t>HBase</a:t>
            </a:r>
            <a:endParaRPr dirty="0"/>
          </a:p>
        </p:txBody>
      </p:sp>
      <p:pic>
        <p:nvPicPr>
          <p:cNvPr id="9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019" y="2377440"/>
            <a:ext cx="436518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93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pPr lvl="0"/>
            <a:r>
              <a:rPr lang="en-001" b="1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Ejemplo de bases de datos columna ancha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26" y="1609131"/>
            <a:ext cx="5938019" cy="49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4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pPr lvl="0"/>
            <a:r>
              <a:rPr lang="en-001" b="1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Actividad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70560" y="1997838"/>
            <a:ext cx="1051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001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R</a:t>
            </a:r>
            <a:r>
              <a:rPr lang="es-ES" sz="28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esponde</a:t>
            </a:r>
            <a:r>
              <a:rPr lang="es-E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ES" sz="2800" dirty="0">
                <a:solidFill>
                  <a:srgbClr val="000000"/>
                </a:solidFill>
                <a:latin typeface="Arial" panose="020B0604020202020204" pitchFamily="34" charset="0"/>
              </a:rPr>
              <a:t>las siguientes 3 preguntas a partir de la lectura de manera individual del artículo “Fundamentos de las bases de datos </a:t>
            </a:r>
            <a:r>
              <a:rPr lang="es-E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NoSQL</a:t>
            </a:r>
            <a:r>
              <a:rPr lang="es-ES" sz="2800" dirty="0">
                <a:solidFill>
                  <a:srgbClr val="000000"/>
                </a:solidFill>
                <a:latin typeface="Arial" panose="020B0604020202020204" pitchFamily="34" charset="0"/>
              </a:rPr>
              <a:t>” disponible en </a:t>
            </a:r>
            <a:r>
              <a:rPr lang="es-ES" sz="2800" u="sng" dirty="0">
                <a:solidFill>
                  <a:srgbClr val="0D2E46"/>
                </a:solidFill>
                <a:latin typeface="Arial" panose="020B0604020202020204" pitchFamily="34" charset="0"/>
                <a:hlinkClick r:id="rId2"/>
              </a:rPr>
              <a:t>https://www.mongodb.com/es/nosql-explained</a:t>
            </a:r>
            <a:r>
              <a:rPr lang="es-ES" sz="2800" dirty="0">
                <a:solidFill>
                  <a:srgbClr val="000000"/>
                </a:solidFill>
                <a:latin typeface="Arial" panose="020B0604020202020204" pitchFamily="34" charset="0"/>
              </a:rPr>
              <a:t> donde se muestra de forma general aspectos esenciales de las bases de datos </a:t>
            </a:r>
            <a:r>
              <a:rPr lang="es-E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NoSQL</a:t>
            </a:r>
            <a:r>
              <a:rPr lang="es-ES" sz="2800" dirty="0">
                <a:solidFill>
                  <a:srgbClr val="000000"/>
                </a:solidFill>
                <a:latin typeface="Arial" panose="020B0604020202020204" pitchFamily="34" charset="0"/>
              </a:rPr>
              <a:t>.  </a:t>
            </a:r>
          </a:p>
          <a:p>
            <a:pPr algn="just" fontAlgn="base">
              <a:buFont typeface="+mj-lt"/>
              <a:buAutoNum type="arabicPeriod"/>
            </a:pPr>
            <a:r>
              <a:rPr lang="es-ES" sz="2800" dirty="0">
                <a:solidFill>
                  <a:srgbClr val="000000"/>
                </a:solidFill>
                <a:latin typeface="Arial" panose="020B0604020202020204" pitchFamily="34" charset="0"/>
              </a:rPr>
              <a:t>¿Qué es una base de datos </a:t>
            </a:r>
            <a:r>
              <a:rPr lang="es-E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NoSQL</a:t>
            </a:r>
            <a:r>
              <a:rPr lang="es-ES" sz="2800" dirty="0">
                <a:solidFill>
                  <a:srgbClr val="000000"/>
                </a:solidFill>
                <a:latin typeface="Arial" panose="020B0604020202020204" pitchFamily="34" charset="0"/>
              </a:rPr>
              <a:t>? </a:t>
            </a:r>
          </a:p>
          <a:p>
            <a:pPr algn="just" fontAlgn="base">
              <a:buFont typeface="+mj-lt"/>
              <a:buAutoNum type="arabicPeriod" startAt="2"/>
            </a:pPr>
            <a:r>
              <a:rPr lang="es-ES" sz="2800" dirty="0">
                <a:solidFill>
                  <a:srgbClr val="000000"/>
                </a:solidFill>
                <a:latin typeface="Arial" panose="020B0604020202020204" pitchFamily="34" charset="0"/>
              </a:rPr>
              <a:t>¿Cuáles son los tipos de bases de datos </a:t>
            </a:r>
            <a:r>
              <a:rPr lang="es-E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NoSQL</a:t>
            </a:r>
            <a:r>
              <a:rPr lang="es-ES" sz="2800" dirty="0">
                <a:solidFill>
                  <a:srgbClr val="000000"/>
                </a:solidFill>
                <a:latin typeface="Arial" panose="020B0604020202020204" pitchFamily="34" charset="0"/>
              </a:rPr>
              <a:t>? </a:t>
            </a:r>
          </a:p>
          <a:p>
            <a:pPr algn="just" fontAlgn="base">
              <a:buFont typeface="+mj-lt"/>
              <a:buAutoNum type="arabicPeriod" startAt="3"/>
            </a:pPr>
            <a:r>
              <a:rPr lang="es-ES" sz="2800" dirty="0">
                <a:solidFill>
                  <a:srgbClr val="000000"/>
                </a:solidFill>
                <a:latin typeface="Arial" panose="020B0604020202020204" pitchFamily="34" charset="0"/>
              </a:rPr>
              <a:t>¿Qué aspectos importantes resaltas sobre la comparativa entre </a:t>
            </a:r>
            <a:r>
              <a:rPr lang="es-E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NoSQL</a:t>
            </a:r>
            <a:r>
              <a:rPr lang="es-ES" sz="2800" dirty="0">
                <a:solidFill>
                  <a:srgbClr val="000000"/>
                </a:solidFill>
                <a:latin typeface="Arial" panose="020B0604020202020204" pitchFamily="34" charset="0"/>
              </a:rPr>
              <a:t> y SQL? </a:t>
            </a:r>
          </a:p>
        </p:txBody>
      </p:sp>
    </p:spTree>
    <p:extLst>
      <p:ext uri="{BB962C8B-B14F-4D97-AF65-F5344CB8AC3E}">
        <p14:creationId xmlns:p14="http://schemas.microsoft.com/office/powerpoint/2010/main" val="186965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 smtClean="0">
                <a:solidFill>
                  <a:schemeClr val="bg1"/>
                </a:solidFill>
                <a:latin typeface="Work Sans Medium" pitchFamily="2" charset="77"/>
              </a:rPr>
              <a:t>Que es una base de datos No SQL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33" y="2398686"/>
            <a:ext cx="5121084" cy="206062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001" y="2608982"/>
            <a:ext cx="4566300" cy="2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27013" y="2274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ES" sz="4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Ventajas bases de datos no </a:t>
            </a:r>
            <a:r>
              <a:rPr lang="es-ES" sz="48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57" y="2612033"/>
            <a:ext cx="8559526" cy="23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5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7" name="Google Shape;171;p8"/>
          <p:cNvSpPr txBox="1"/>
          <p:nvPr/>
        </p:nvSpPr>
        <p:spPr>
          <a:xfrm>
            <a:off x="468300" y="286930"/>
            <a:ext cx="11255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s-ES" sz="4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Bases de datos </a:t>
            </a:r>
            <a:r>
              <a:rPr lang="en-001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NoSQ</a:t>
            </a:r>
            <a:r>
              <a:rPr lang="en-001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s-ES" sz="48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001" sz="48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r>
              <a:rPr lang="es-ES" sz="48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001" sz="4800" b="1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2" y="1935299"/>
            <a:ext cx="11278578" cy="41761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631" y="3739810"/>
            <a:ext cx="3682303" cy="19691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616" y="3711116"/>
            <a:ext cx="2584928" cy="1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8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pPr lvl="0"/>
            <a:r>
              <a:rPr lang="es-ES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Clasificación bases de datos no </a:t>
            </a:r>
            <a:r>
              <a:rPr lang="es-ES" b="1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001" y="2608982"/>
            <a:ext cx="4566300" cy="243251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960120" y="2386663"/>
            <a:ext cx="6096000" cy="24540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sz="2800" dirty="0">
                <a:solidFill>
                  <a:prstClr val="black"/>
                </a:solidFill>
              </a:rPr>
              <a:t>Hay cuatro tipos de sistemas de gestión de bases de datos </a:t>
            </a:r>
            <a:r>
              <a:rPr lang="es-MX" sz="2800" dirty="0" err="1">
                <a:solidFill>
                  <a:prstClr val="black"/>
                </a:solidFill>
              </a:rPr>
              <a:t>NoSQL</a:t>
            </a:r>
            <a:r>
              <a:rPr lang="es-MX" sz="2800" dirty="0">
                <a:solidFill>
                  <a:prstClr val="black"/>
                </a:solidFill>
              </a:rPr>
              <a:t> :</a:t>
            </a:r>
          </a:p>
          <a:p>
            <a:pPr marL="971550" lvl="1" indent="-514350">
              <a:lnSpc>
                <a:spcPct val="90000"/>
              </a:lnSpc>
              <a:spcBef>
                <a:spcPts val="500"/>
              </a:spcBef>
              <a:buClr>
                <a:srgbClr val="39A900"/>
              </a:buClr>
              <a:buFont typeface="+mj-lt"/>
              <a:buAutoNum type="arabicPeriod"/>
            </a:pPr>
            <a:r>
              <a:rPr lang="pt-BR" sz="2400" dirty="0">
                <a:solidFill>
                  <a:prstClr val="black"/>
                </a:solidFill>
              </a:rPr>
              <a:t>Bases de </a:t>
            </a:r>
            <a:r>
              <a:rPr lang="pt-BR" sz="2400" dirty="0" err="1">
                <a:solidFill>
                  <a:prstClr val="black"/>
                </a:solidFill>
              </a:rPr>
              <a:t>datos</a:t>
            </a:r>
            <a:r>
              <a:rPr lang="pt-BR" sz="2400" dirty="0">
                <a:solidFill>
                  <a:prstClr val="black"/>
                </a:solidFill>
              </a:rPr>
              <a:t> de documentos</a:t>
            </a:r>
          </a:p>
          <a:p>
            <a:pPr marL="971550" lvl="1" indent="-514350">
              <a:lnSpc>
                <a:spcPct val="90000"/>
              </a:lnSpc>
              <a:spcBef>
                <a:spcPts val="500"/>
              </a:spcBef>
              <a:buClr>
                <a:srgbClr val="39A900"/>
              </a:buClr>
              <a:buFont typeface="+mj-lt"/>
              <a:buAutoNum type="arabicPeriod"/>
            </a:pPr>
            <a:r>
              <a:rPr lang="es-MX" sz="2400" dirty="0">
                <a:solidFill>
                  <a:prstClr val="black"/>
                </a:solidFill>
              </a:rPr>
              <a:t>Bases de datos de grafos</a:t>
            </a:r>
          </a:p>
          <a:p>
            <a:pPr marL="971550" lvl="1" indent="-514350">
              <a:lnSpc>
                <a:spcPct val="90000"/>
              </a:lnSpc>
              <a:spcBef>
                <a:spcPts val="500"/>
              </a:spcBef>
              <a:buClr>
                <a:srgbClr val="39A900"/>
              </a:buClr>
              <a:buFont typeface="+mj-lt"/>
              <a:buAutoNum type="arabicPeriod"/>
            </a:pPr>
            <a:r>
              <a:rPr lang="es-MX" sz="2400" dirty="0">
                <a:solidFill>
                  <a:prstClr val="black"/>
                </a:solidFill>
              </a:rPr>
              <a:t>Bases de datos de clave-valor</a:t>
            </a:r>
          </a:p>
          <a:p>
            <a:pPr marL="971550" lvl="1" indent="-514350">
              <a:lnSpc>
                <a:spcPct val="90000"/>
              </a:lnSpc>
              <a:spcBef>
                <a:spcPts val="500"/>
              </a:spcBef>
              <a:buClr>
                <a:srgbClr val="39A900"/>
              </a:buClr>
              <a:buFont typeface="+mj-lt"/>
              <a:buAutoNum type="arabicPeriod"/>
            </a:pPr>
            <a:r>
              <a:rPr lang="es-MX" sz="2400" dirty="0">
                <a:solidFill>
                  <a:prstClr val="black"/>
                </a:solidFill>
              </a:rPr>
              <a:t>Bases de datos de columna ancha</a:t>
            </a:r>
          </a:p>
        </p:txBody>
      </p:sp>
    </p:spTree>
    <p:extLst>
      <p:ext uri="{BB962C8B-B14F-4D97-AF65-F5344CB8AC3E}">
        <p14:creationId xmlns:p14="http://schemas.microsoft.com/office/powerpoint/2010/main" val="284913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pPr lvl="0"/>
            <a:r>
              <a:rPr lang="en-001" b="1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Base de datos Documentales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6" name="Google Shape;150;p5"/>
          <p:cNvSpPr txBox="1"/>
          <p:nvPr/>
        </p:nvSpPr>
        <p:spPr>
          <a:xfrm>
            <a:off x="646082" y="2047478"/>
            <a:ext cx="5707430" cy="363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buClr>
                <a:srgbClr val="000000"/>
              </a:buClr>
              <a:buSzPts val="1400"/>
              <a:buFont typeface="Arial"/>
              <a:buNone/>
            </a:pPr>
            <a:r>
              <a:rPr lang="es-ES" kern="0" dirty="0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rPr>
              <a:t>“Una base de datos documental u orientada a documentos, es un tipo de BBDD </a:t>
            </a:r>
            <a:r>
              <a:rPr lang="es-ES" kern="0" dirty="0" err="1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lang="es-ES" kern="0" dirty="0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rPr>
              <a:t> que orienta su funcionamiento a datos alojados en documentos o tiendas de documentos. Estas bases de datos se utilizan para almacenar, recuperar y administrar datos semiestructurados.”</a:t>
            </a:r>
            <a:endParaRPr kern="0" dirty="0">
              <a:solidFill>
                <a:srgbClr val="323232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buClr>
                <a:srgbClr val="000000"/>
              </a:buClr>
              <a:buSzPts val="1400"/>
              <a:buFont typeface="Arial"/>
              <a:buNone/>
            </a:pPr>
            <a:endParaRPr kern="0" dirty="0">
              <a:solidFill>
                <a:srgbClr val="323232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buClr>
                <a:srgbClr val="000000"/>
              </a:buClr>
              <a:buSzPts val="1400"/>
              <a:buFont typeface="Arial"/>
              <a:buNone/>
            </a:pPr>
            <a:r>
              <a:rPr lang="es-ES" kern="0" dirty="0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rPr>
              <a:t>Las bases de datos documentales almacenan cada uno de los registros y los datos asociados en un solo documento. Cada documento contiene datos semiestructurados que pueden ser consultados con diferentes herramientas de análisis. </a:t>
            </a:r>
            <a:endParaRPr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buClr>
                <a:srgbClr val="323232"/>
              </a:buClr>
              <a:buSzPts val="1400"/>
              <a:buFont typeface="Arial"/>
              <a:buNone/>
            </a:pPr>
            <a:endParaRPr sz="1400" kern="0" dirty="0">
              <a:solidFill>
                <a:srgbClr val="3232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05" t="965" r="2227" b="9767"/>
          <a:stretch/>
        </p:blipFill>
        <p:spPr>
          <a:xfrm>
            <a:off x="6492241" y="2453640"/>
            <a:ext cx="5334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6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pPr lvl="0"/>
            <a:r>
              <a:rPr lang="en-001" b="1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Ejemplo de bases de datos documentales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1436043"/>
            <a:ext cx="12192529" cy="54219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555" y="1436042"/>
            <a:ext cx="7096359" cy="37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5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pPr lvl="0"/>
            <a:r>
              <a:rPr lang="en-001" b="1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Base de datos orientadas a grafos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7" name="object 4"/>
          <p:cNvSpPr txBox="1"/>
          <p:nvPr/>
        </p:nvSpPr>
        <p:spPr>
          <a:xfrm>
            <a:off x="213360" y="1619246"/>
            <a:ext cx="6309360" cy="5282655"/>
          </a:xfrm>
          <a:prstGeom prst="rect">
            <a:avLst/>
          </a:prstGeom>
        </p:spPr>
        <p:txBody>
          <a:bodyPr vert="horz" wrap="square" lIns="0" tIns="11865" rIns="0" bIns="0" rtlCol="0">
            <a:spAutoFit/>
          </a:bodyPr>
          <a:lstStyle>
            <a:defPPr>
              <a:defRPr lang="es-CO"/>
            </a:defPPr>
            <a:lvl1pPr marL="467879" marR="4746" indent="-457200" algn="just">
              <a:lnSpc>
                <a:spcPct val="100000"/>
              </a:lnSpc>
              <a:spcBef>
                <a:spcPts val="93"/>
              </a:spcBef>
              <a:buClr>
                <a:srgbClr val="39A900"/>
              </a:buClr>
              <a:buFont typeface="Arial" panose="020B0604020202020204" pitchFamily="34" charset="0"/>
              <a:buChar char="•"/>
              <a:defRPr sz="3363" spc="61">
                <a:solidFill>
                  <a:srgbClr val="00202B"/>
                </a:solidFill>
                <a:latin typeface="Trebuchet MS"/>
                <a:cs typeface="Trebuchet MS"/>
              </a:defRPr>
            </a:lvl1pPr>
          </a:lstStyle>
          <a:p>
            <a:r>
              <a:rPr sz="2400" dirty="0"/>
              <a:t>Se utilizan para almacenar  información sobre redes de datos,  como las conexiones </a:t>
            </a:r>
            <a:r>
              <a:rPr sz="2400" dirty="0" err="1"/>
              <a:t>sociales</a:t>
            </a:r>
            <a:r>
              <a:rPr sz="2400" dirty="0" smtClean="0"/>
              <a:t>.</a:t>
            </a:r>
          </a:p>
          <a:p>
            <a:r>
              <a:rPr lang="es-ES" sz="2400" dirty="0"/>
              <a:t>Un grafo estará compuesto por dos elementos: los nodos (vértices) y las relaciones (aristas). Un nodo representa una entidad, en el que almacenaremos piezas de datos o atributos de tipo clave-valor, mientras que las relaciones representan cómo se conectan y se asocian dos nodos</a:t>
            </a:r>
            <a:r>
              <a:rPr lang="es-ES" sz="2400" dirty="0" smtClean="0"/>
              <a:t>.</a:t>
            </a:r>
            <a:endParaRPr lang="es-CO" sz="2400" dirty="0"/>
          </a:p>
          <a:p>
            <a:r>
              <a:rPr lang="es-MX" sz="2400" dirty="0" smtClean="0"/>
              <a:t>Los </a:t>
            </a:r>
            <a:r>
              <a:rPr lang="es-MX" sz="2400" dirty="0"/>
              <a:t>ejemplos incluyen Neo4J y </a:t>
            </a:r>
            <a:r>
              <a:rPr lang="es-MX" sz="2400" dirty="0" err="1"/>
              <a:t>HyperGraphDB</a:t>
            </a:r>
            <a:r>
              <a:rPr lang="es-MX" sz="2400" dirty="0"/>
              <a:t>. </a:t>
            </a:r>
            <a:endParaRPr lang="en-001" sz="2400" dirty="0" smtClean="0"/>
          </a:p>
          <a:p>
            <a:endParaRPr sz="28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281" y="2009417"/>
            <a:ext cx="5222359" cy="402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2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pPr lvl="0"/>
            <a:r>
              <a:rPr lang="en-001" b="1" dirty="0" smtClean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Ejemplo de bases de datos orientadas a grafos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1" y="2325971"/>
            <a:ext cx="5416656" cy="289883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110" y="1996438"/>
            <a:ext cx="5073063" cy="355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78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6745</TotalTime>
  <Words>407</Words>
  <Application>Microsoft Office PowerPoint</Application>
  <PresentationFormat>Panorámica</PresentationFormat>
  <Paragraphs>52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Trebuchet MS</vt:lpstr>
      <vt:lpstr>Work Sans</vt:lpstr>
      <vt:lpstr>Work Sans Medium</vt:lpstr>
      <vt:lpstr>Tema de Office</vt:lpstr>
      <vt:lpstr>Presentación de PowerPoint</vt:lpstr>
      <vt:lpstr>Que es una base de datos No SQL</vt:lpstr>
      <vt:lpstr>Ventajas bases de datos no sql</vt:lpstr>
      <vt:lpstr>Presentación de PowerPoint</vt:lpstr>
      <vt:lpstr>Clasificación bases de datos no sql</vt:lpstr>
      <vt:lpstr>Base de datos Documentales</vt:lpstr>
      <vt:lpstr>Ejemplo de bases de datos documentales</vt:lpstr>
      <vt:lpstr>Base de datos orientadas a grafos</vt:lpstr>
      <vt:lpstr>Ejemplo de bases de datos orientadas a grafos</vt:lpstr>
      <vt:lpstr>Bases de datos clave-valor</vt:lpstr>
      <vt:lpstr>Ejemplo de bases de datos clave-valor</vt:lpstr>
      <vt:lpstr>Bases de datos de columna ancha</vt:lpstr>
      <vt:lpstr>Ejemplo de bases de datos columna ancha</vt:lpstr>
      <vt:lpstr>Actividad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SENA</cp:lastModifiedBy>
  <cp:revision>98</cp:revision>
  <dcterms:created xsi:type="dcterms:W3CDTF">2020-10-01T23:51:28Z</dcterms:created>
  <dcterms:modified xsi:type="dcterms:W3CDTF">2023-10-03T19:37:48Z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